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1"/>
  </p:notesMasterIdLst>
  <p:sldIdLst>
    <p:sldId id="407" r:id="rId2"/>
    <p:sldId id="409" r:id="rId3"/>
    <p:sldId id="362" r:id="rId4"/>
    <p:sldId id="363" r:id="rId5"/>
    <p:sldId id="365" r:id="rId6"/>
    <p:sldId id="367" r:id="rId7"/>
    <p:sldId id="406" r:id="rId8"/>
    <p:sldId id="377" r:id="rId9"/>
    <p:sldId id="404" r:id="rId10"/>
    <p:sldId id="378" r:id="rId11"/>
    <p:sldId id="402" r:id="rId12"/>
    <p:sldId id="403" r:id="rId13"/>
    <p:sldId id="383" r:id="rId14"/>
    <p:sldId id="392" r:id="rId15"/>
    <p:sldId id="391" r:id="rId16"/>
    <p:sldId id="390" r:id="rId17"/>
    <p:sldId id="387" r:id="rId18"/>
    <p:sldId id="386" r:id="rId19"/>
    <p:sldId id="385" r:id="rId2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900CC"/>
    <a:srgbClr val="FCBF46"/>
    <a:srgbClr val="0577F5"/>
    <a:srgbClr val="FF9900"/>
    <a:srgbClr val="3333CC"/>
    <a:srgbClr val="1E6024"/>
    <a:srgbClr val="E703E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265" autoAdjust="0"/>
    <p:restoredTop sz="94434" autoAdjust="0"/>
  </p:normalViewPr>
  <p:slideViewPr>
    <p:cSldViewPr snapToGrid="0">
      <p:cViewPr>
        <p:scale>
          <a:sx n="82" d="100"/>
          <a:sy n="82" d="100"/>
        </p:scale>
        <p:origin x="-29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7A50F315-AD3B-41F7-A21B-1E8E7262D07A}" type="datetimeFigureOut">
              <a:rPr lang="en-IN" smtClean="0"/>
              <a:pPr/>
              <a:t>06-01-2017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4613AF58-93FB-4E1F-8F82-7C146389AF72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267906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4A825-9FE3-4B5D-A5CE-5F0CFD6729C9}" type="datetimeFigureOut">
              <a:rPr lang="en-IN" smtClean="0"/>
              <a:pPr/>
              <a:t>06-01-2017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5ED59-ED51-48AB-A52E-C8F1DFC8371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837303699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4A825-9FE3-4B5D-A5CE-5F0CFD6729C9}" type="datetimeFigureOut">
              <a:rPr lang="en-IN" smtClean="0"/>
              <a:pPr/>
              <a:t>06-01-2017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5ED59-ED51-48AB-A52E-C8F1DFC8371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4281839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4A825-9FE3-4B5D-A5CE-5F0CFD6729C9}" type="datetimeFigureOut">
              <a:rPr lang="en-IN" smtClean="0"/>
              <a:pPr/>
              <a:t>06-01-2017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5ED59-ED51-48AB-A52E-C8F1DFC8371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996108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4A825-9FE3-4B5D-A5CE-5F0CFD6729C9}" type="datetimeFigureOut">
              <a:rPr lang="en-IN" smtClean="0"/>
              <a:pPr/>
              <a:t>06-01-2017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5ED59-ED51-48AB-A52E-C8F1DFC83714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113434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4A825-9FE3-4B5D-A5CE-5F0CFD6729C9}" type="datetimeFigureOut">
              <a:rPr lang="en-IN" smtClean="0"/>
              <a:pPr/>
              <a:t>06-01-2017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5ED59-ED51-48AB-A52E-C8F1DFC8371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460086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4A825-9FE3-4B5D-A5CE-5F0CFD6729C9}" type="datetimeFigureOut">
              <a:rPr lang="en-IN" smtClean="0"/>
              <a:pPr/>
              <a:t>06-01-2017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5ED59-ED51-48AB-A52E-C8F1DFC8371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6383497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4A825-9FE3-4B5D-A5CE-5F0CFD6729C9}" type="datetimeFigureOut">
              <a:rPr lang="en-IN" smtClean="0"/>
              <a:pPr/>
              <a:t>06-01-2017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5ED59-ED51-48AB-A52E-C8F1DFC8371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250793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4A825-9FE3-4B5D-A5CE-5F0CFD6729C9}" type="datetimeFigureOut">
              <a:rPr lang="en-IN" smtClean="0"/>
              <a:pPr/>
              <a:t>06-01-2017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5ED59-ED51-48AB-A52E-C8F1DFC8371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5218165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4A825-9FE3-4B5D-A5CE-5F0CFD6729C9}" type="datetimeFigureOut">
              <a:rPr lang="en-IN" smtClean="0"/>
              <a:pPr/>
              <a:t>06-01-2017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5ED59-ED51-48AB-A52E-C8F1DFC8371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669725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4A825-9FE3-4B5D-A5CE-5F0CFD6729C9}" type="datetimeFigureOut">
              <a:rPr lang="en-IN" smtClean="0"/>
              <a:pPr/>
              <a:t>06-01-2017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5ED59-ED51-48AB-A52E-C8F1DFC8371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998072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4A825-9FE3-4B5D-A5CE-5F0CFD6729C9}" type="datetimeFigureOut">
              <a:rPr lang="en-IN" smtClean="0"/>
              <a:pPr/>
              <a:t>06-01-2017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5ED59-ED51-48AB-A52E-C8F1DFC8371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502434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4A825-9FE3-4B5D-A5CE-5F0CFD6729C9}" type="datetimeFigureOut">
              <a:rPr lang="en-IN" smtClean="0"/>
              <a:pPr/>
              <a:t>06-01-2017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5ED59-ED51-48AB-A52E-C8F1DFC8371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30459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4A825-9FE3-4B5D-A5CE-5F0CFD6729C9}" type="datetimeFigureOut">
              <a:rPr lang="en-IN" smtClean="0"/>
              <a:pPr/>
              <a:t>06-01-2017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5ED59-ED51-48AB-A52E-C8F1DFC8371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100576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4A825-9FE3-4B5D-A5CE-5F0CFD6729C9}" type="datetimeFigureOut">
              <a:rPr lang="en-IN" smtClean="0"/>
              <a:pPr/>
              <a:t>06-01-2017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5ED59-ED51-48AB-A52E-C8F1DFC8371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906307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4A825-9FE3-4B5D-A5CE-5F0CFD6729C9}" type="datetimeFigureOut">
              <a:rPr lang="en-IN" smtClean="0"/>
              <a:pPr/>
              <a:t>06-01-2017</a:t>
            </a:fld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5ED59-ED51-48AB-A52E-C8F1DFC8371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562910168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4A825-9FE3-4B5D-A5CE-5F0CFD6729C9}" type="datetimeFigureOut">
              <a:rPr lang="en-IN" smtClean="0"/>
              <a:pPr/>
              <a:t>06-01-2017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5ED59-ED51-48AB-A52E-C8F1DFC8371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604062770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4A825-9FE3-4B5D-A5CE-5F0CFD6729C9}" type="datetimeFigureOut">
              <a:rPr lang="en-IN" smtClean="0"/>
              <a:pPr/>
              <a:t>06-01-2017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5ED59-ED51-48AB-A52E-C8F1DFC8371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403643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B4E4A825-9FE3-4B5D-A5CE-5F0CFD6729C9}" type="datetimeFigureOut">
              <a:rPr lang="en-IN" smtClean="0"/>
              <a:pPr/>
              <a:t>06-01-2017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85D5ED59-ED51-48AB-A52E-C8F1DFC8371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4984350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6731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9999" y="1111170"/>
            <a:ext cx="10373661" cy="537065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Dear Students , the Digital Future of India – the  next Superpower</a:t>
            </a:r>
          </a:p>
          <a:p>
            <a:endParaRPr lang="en-US" dirty="0" smtClean="0"/>
          </a:p>
          <a:p>
            <a:r>
              <a:rPr lang="en-US" dirty="0" smtClean="0"/>
              <a:t>We are running a </a:t>
            </a:r>
            <a:r>
              <a:rPr lang="en-US" dirty="0" smtClean="0"/>
              <a:t>Digital payment </a:t>
            </a:r>
            <a:r>
              <a:rPr lang="en-US" dirty="0" smtClean="0"/>
              <a:t>System Awareness campaign to help people live happy without cash and carry out safe transactions. Your co operations is very important here because you are the real future of India</a:t>
            </a:r>
          </a:p>
          <a:p>
            <a:endParaRPr lang="en-US" dirty="0" smtClean="0"/>
          </a:p>
          <a:p>
            <a:r>
              <a:rPr lang="en-US" dirty="0" smtClean="0"/>
              <a:t>Kindly go through the </a:t>
            </a:r>
            <a:r>
              <a:rPr lang="en-US" dirty="0" err="1" smtClean="0"/>
              <a:t>ppt</a:t>
            </a:r>
            <a:r>
              <a:rPr lang="en-US" dirty="0" smtClean="0"/>
              <a:t> and try to make yourself, your family, friends , neighbors and relatives aware and educate about Digital payment System</a:t>
            </a:r>
          </a:p>
          <a:p>
            <a:endParaRPr lang="en-US" dirty="0" smtClean="0"/>
          </a:p>
          <a:p>
            <a:r>
              <a:rPr lang="en-US" dirty="0" smtClean="0"/>
              <a:t>This will help people in the post demonetized India to live cashless without the worry of actual cash.</a:t>
            </a:r>
          </a:p>
          <a:p>
            <a:endParaRPr lang="en-US" dirty="0" smtClean="0"/>
          </a:p>
          <a:p>
            <a:r>
              <a:rPr lang="en-US" dirty="0" smtClean="0"/>
              <a:t>Kindly educate at least 10 people and note there names, I am sure; You being responsible, can educate more people</a:t>
            </a:r>
          </a:p>
          <a:p>
            <a:r>
              <a:rPr lang="en-US" dirty="0" smtClean="0"/>
              <a:t>If you can take their photos (</a:t>
            </a:r>
            <a:r>
              <a:rPr lang="en-US" dirty="0" err="1" smtClean="0"/>
              <a:t>selfi</a:t>
            </a:r>
            <a:r>
              <a:rPr lang="en-US" dirty="0" smtClean="0"/>
              <a:t>, group photo, individual  ) will be much appreciated . Kindly submit the name list or photos after you come back  from vacation. it will help our RGUKT campaign</a:t>
            </a:r>
          </a:p>
          <a:p>
            <a:endParaRPr lang="en-US" dirty="0" smtClean="0"/>
          </a:p>
          <a:p>
            <a:r>
              <a:rPr lang="en-US" dirty="0" smtClean="0"/>
              <a:t>Happy Vacations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</a:t>
            </a:r>
            <a:r>
              <a:rPr lang="en-US" sz="3600" b="1" u="sng" dirty="0" smtClean="0"/>
              <a:t>Registration </a:t>
            </a:r>
            <a:endParaRPr lang="en-US" sz="3600" b="1" u="sng" dirty="0"/>
          </a:p>
        </p:txBody>
      </p:sp>
      <p:sp>
        <p:nvSpPr>
          <p:cNvPr id="4" name="Rectangle 3"/>
          <p:cNvSpPr/>
          <p:nvPr/>
        </p:nvSpPr>
        <p:spPr>
          <a:xfrm>
            <a:off x="8381999" y="2479964"/>
            <a:ext cx="2826327" cy="19534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Now changes being brought to simplify user experience: no need for separate MMID</a:t>
            </a:r>
            <a:endParaRPr lang="en-US" b="1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277" y="1728420"/>
            <a:ext cx="6541477" cy="4742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3710" y="1066800"/>
            <a:ext cx="2262545" cy="2909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1705" y="1662546"/>
            <a:ext cx="746928" cy="831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94989" y="1856508"/>
            <a:ext cx="499230" cy="928255"/>
          </a:xfrm>
          <a:prstGeom prst="rect">
            <a:avLst/>
          </a:prstGeom>
          <a:solidFill>
            <a:srgbClr val="9900CC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6554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31054" y="1113292"/>
            <a:ext cx="2446692" cy="2641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54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14575" y="4475018"/>
            <a:ext cx="810356" cy="1116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54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03531" y="4225636"/>
            <a:ext cx="3523301" cy="211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99546" y="1423317"/>
            <a:ext cx="581602" cy="83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9696" y="1414862"/>
            <a:ext cx="317182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4410" y="4297082"/>
            <a:ext cx="676574" cy="88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6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9331" y="4015753"/>
            <a:ext cx="31432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6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79839" y="2119744"/>
            <a:ext cx="692669" cy="1026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67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26774" y="1593806"/>
            <a:ext cx="31051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</a:t>
            </a:r>
            <a:endParaRPr lang="en-US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871393" y="2296680"/>
          <a:ext cx="9685769" cy="2829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85769"/>
              </a:tblGrid>
              <a:tr h="707376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Electronic pre-paid payment system,</a:t>
                      </a:r>
                      <a:r>
                        <a:rPr lang="en-US" sz="2000" b="1" baseline="0" dirty="0" smtClean="0"/>
                        <a:t> mobile – first </a:t>
                      </a:r>
                      <a:endParaRPr lang="en-US" sz="2000" b="1" dirty="0"/>
                    </a:p>
                  </a:txBody>
                  <a:tcPr/>
                </a:tc>
              </a:tr>
              <a:tr h="707376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Used in purchasing</a:t>
                      </a:r>
                      <a:r>
                        <a:rPr lang="en-US" sz="2000" b="1" baseline="0" dirty="0" smtClean="0"/>
                        <a:t> items on –line with a computer or a Smartphone at a store.</a:t>
                      </a:r>
                      <a:endParaRPr lang="en-US" sz="2000" b="1" dirty="0"/>
                    </a:p>
                  </a:txBody>
                  <a:tcPr/>
                </a:tc>
              </a:tr>
              <a:tr h="707376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An invidual’s account is required to be linked to the digital wallet to load money in it.</a:t>
                      </a:r>
                      <a:endParaRPr lang="en-US" sz="2000" b="1" dirty="0"/>
                    </a:p>
                  </a:txBody>
                  <a:tcPr/>
                </a:tc>
              </a:tr>
              <a:tr h="707376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Most bank have their a wallets and some private</a:t>
                      </a:r>
                      <a:r>
                        <a:rPr lang="en-US" sz="2000" b="1" baseline="0" dirty="0" smtClean="0"/>
                        <a:t> companies</a:t>
                      </a:r>
                      <a:endParaRPr lang="en-US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51709" y="762000"/>
            <a:ext cx="6594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		</a:t>
            </a:r>
            <a:r>
              <a:rPr lang="en-US" sz="3600" b="1" u="sng" dirty="0" smtClean="0"/>
              <a:t>What are   e-wallets?</a:t>
            </a:r>
            <a:endParaRPr lang="en-US" sz="36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			</a:t>
            </a:r>
            <a:r>
              <a:rPr lang="en-US" sz="3600" b="1" u="sng" dirty="0" smtClean="0"/>
              <a:t>Using Wallets</a:t>
            </a:r>
            <a:endParaRPr lang="en-US" sz="3600" b="1" u="sng" dirty="0"/>
          </a:p>
        </p:txBody>
      </p:sp>
      <p:pic>
        <p:nvPicPr>
          <p:cNvPr id="552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66092" y="1969478"/>
            <a:ext cx="7919472" cy="3959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				</a:t>
            </a:r>
            <a:r>
              <a:rPr lang="en-US" sz="3600" b="1" u="sng" dirty="0" smtClean="0">
                <a:latin typeface="+mn-lt"/>
              </a:rPr>
              <a:t>Types of </a:t>
            </a:r>
            <a:r>
              <a:rPr lang="en-US" sz="3600" b="1" u="sng" dirty="0" err="1" smtClean="0">
                <a:latin typeface="+mn-lt"/>
              </a:rPr>
              <a:t>PoS</a:t>
            </a:r>
            <a:endParaRPr lang="en-US" sz="3600" b="1" u="sng" dirty="0">
              <a:latin typeface="+mn-lt"/>
            </a:endParaRPr>
          </a:p>
        </p:txBody>
      </p:sp>
      <p:pic>
        <p:nvPicPr>
          <p:cNvPr id="542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42646" y="2063262"/>
            <a:ext cx="9542585" cy="4431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	</a:t>
            </a:r>
            <a:r>
              <a:rPr lang="en-US" sz="3600" b="1" u="sng" dirty="0" smtClean="0"/>
              <a:t>Physical </a:t>
            </a:r>
            <a:r>
              <a:rPr lang="en-US" sz="3600" b="1" u="sng" dirty="0" err="1" smtClean="0"/>
              <a:t>PoS</a:t>
            </a:r>
            <a:endParaRPr lang="en-US" sz="3600" b="1" u="sng" dirty="0"/>
          </a:p>
        </p:txBody>
      </p:sp>
      <p:pic>
        <p:nvPicPr>
          <p:cNvPr id="532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39636" y="1773383"/>
            <a:ext cx="7013374" cy="4433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			</a:t>
            </a:r>
            <a:r>
              <a:rPr lang="en-US" sz="3600" b="1" u="sng" dirty="0" smtClean="0"/>
              <a:t>V- </a:t>
            </a:r>
            <a:r>
              <a:rPr lang="en-US" sz="3600" b="1" u="sng" dirty="0" err="1" smtClean="0"/>
              <a:t>PoS</a:t>
            </a:r>
            <a:endParaRPr lang="en-US" sz="3600" b="1" u="sng" dirty="0"/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98873" y="2355273"/>
            <a:ext cx="2244435" cy="2881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71237" y="2008139"/>
          <a:ext cx="6419272" cy="2868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19272"/>
              </a:tblGrid>
              <a:tr h="95622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No </a:t>
                      </a:r>
                      <a:r>
                        <a:rPr lang="en-US" sz="2000" b="1" dirty="0" err="1" smtClean="0"/>
                        <a:t>PoS</a:t>
                      </a:r>
                      <a:r>
                        <a:rPr lang="en-US" sz="2000" b="1" dirty="0" smtClean="0"/>
                        <a:t> machine required</a:t>
                      </a:r>
                      <a:r>
                        <a:rPr lang="en-US" sz="2000" b="1" baseline="0" dirty="0" smtClean="0"/>
                        <a:t> </a:t>
                      </a:r>
                      <a:endParaRPr lang="en-US" sz="2000" b="1" dirty="0"/>
                    </a:p>
                  </a:txBody>
                  <a:tcPr/>
                </a:tc>
              </a:tr>
              <a:tr h="95622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QR code used</a:t>
                      </a:r>
                      <a:r>
                        <a:rPr lang="en-US" sz="2000" b="1" baseline="0" dirty="0" smtClean="0"/>
                        <a:t> for payment to bank account of merchant </a:t>
                      </a:r>
                      <a:endParaRPr lang="en-US" sz="2000" b="1" dirty="0"/>
                    </a:p>
                  </a:txBody>
                  <a:tcPr/>
                </a:tc>
              </a:tr>
              <a:tr h="95622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Complete privacy of merchant</a:t>
                      </a:r>
                      <a:r>
                        <a:rPr lang="en-US" sz="2000" b="1" baseline="0" dirty="0" smtClean="0"/>
                        <a:t> bank account</a:t>
                      </a:r>
                      <a:endParaRPr lang="en-US" sz="20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			</a:t>
            </a:r>
            <a:r>
              <a:rPr lang="en-US" sz="3600" b="1" u="sng" dirty="0" smtClean="0"/>
              <a:t>Must Do Practices</a:t>
            </a:r>
            <a:endParaRPr lang="en-US" sz="3600" b="1" u="sng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128982" y="2174393"/>
          <a:ext cx="8128000" cy="3076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/>
              </a:tblGrid>
              <a:tr h="1123584">
                <a:tc>
                  <a:txBody>
                    <a:bodyPr/>
                    <a:lstStyle/>
                    <a:p>
                      <a:r>
                        <a:rPr lang="en-US" b="1" dirty="0" smtClean="0"/>
                        <a:t>Register your mobile number</a:t>
                      </a:r>
                      <a:r>
                        <a:rPr lang="en-US" b="1" baseline="0" dirty="0" smtClean="0"/>
                        <a:t> at bank for regular information by SMS for every transaction </a:t>
                      </a:r>
                      <a:endParaRPr lang="en-US" b="1" dirty="0"/>
                    </a:p>
                  </a:txBody>
                  <a:tcPr/>
                </a:tc>
              </a:tr>
              <a:tr h="65096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Never share your PIN to anyone</a:t>
                      </a:r>
                      <a:endParaRPr lang="en-US" b="1" dirty="0"/>
                    </a:p>
                  </a:txBody>
                  <a:tcPr/>
                </a:tc>
              </a:tr>
              <a:tr h="65096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Transaction at only trusted merchants </a:t>
                      </a:r>
                      <a:endParaRPr lang="en-US" b="1" dirty="0"/>
                    </a:p>
                  </a:txBody>
                  <a:tcPr/>
                </a:tc>
              </a:tr>
              <a:tr h="65096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While at ATM,</a:t>
                      </a:r>
                      <a:r>
                        <a:rPr lang="en-US" b="1" baseline="0" dirty="0" smtClean="0"/>
                        <a:t> ensure no one is looking over your shoulders 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				</a:t>
            </a:r>
            <a:r>
              <a:rPr lang="en-US" b="1" u="sng" dirty="0" smtClean="0">
                <a:solidFill>
                  <a:schemeClr val="tx1"/>
                </a:solidFill>
              </a:rPr>
              <a:t>Summary</a:t>
            </a:r>
            <a:endParaRPr lang="en-US" b="1" u="sng" dirty="0">
              <a:solidFill>
                <a:schemeClr val="tx1"/>
              </a:solidFill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3892" y="1593273"/>
            <a:ext cx="9421090" cy="4959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Image result for Digital payment images"/>
          <p:cNvPicPr>
            <a:picLocks noChangeAspect="1" noChangeArrowheads="1"/>
          </p:cNvPicPr>
          <p:nvPr/>
        </p:nvPicPr>
        <p:blipFill>
          <a:blip r:embed="rId2">
            <a:lum bright="1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89538" y="568036"/>
            <a:ext cx="8630317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Vittiya</a:t>
            </a:r>
            <a:r>
              <a:rPr lang="en-US" sz="4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4000" b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Saksharata</a:t>
            </a:r>
            <a:r>
              <a:rPr lang="en-US" sz="4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4000" b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Abhiyaan</a:t>
            </a:r>
            <a:r>
              <a:rPr lang="en-US" sz="4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r>
              <a:rPr lang="en-US" sz="4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(</a:t>
            </a:r>
            <a:r>
              <a:rPr lang="en-US" sz="4000" b="1" i="1" u="sng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VISAKA)</a:t>
            </a:r>
            <a:endParaRPr lang="en-US" sz="4000" b="1" i="1" u="sng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5364" y="2685650"/>
            <a:ext cx="83937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Campaign by Higher educational institutions for digital economy </a:t>
            </a:r>
            <a:endParaRPr lang="en-US" sz="32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712" y="4027289"/>
            <a:ext cx="1592979" cy="246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7"/>
          <p:cNvGrpSpPr/>
          <p:nvPr/>
        </p:nvGrpSpPr>
        <p:grpSpPr>
          <a:xfrm>
            <a:off x="6809419" y="4051803"/>
            <a:ext cx="4502730" cy="2441595"/>
            <a:chOff x="1233052" y="1063605"/>
            <a:chExt cx="4502730" cy="2593994"/>
          </a:xfrm>
          <a:solidFill>
            <a:schemeClr val="bg2">
              <a:lumMod val="50000"/>
            </a:schemeClr>
          </a:solidFill>
        </p:grpSpPr>
        <p:sp>
          <p:nvSpPr>
            <p:cNvPr id="9" name="Rectangle 8"/>
            <p:cNvSpPr/>
            <p:nvPr/>
          </p:nvSpPr>
          <p:spPr>
            <a:xfrm>
              <a:off x="1246908" y="1773382"/>
              <a:ext cx="4461165" cy="56803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Anytime ,anywhere, anyone</a:t>
              </a:r>
              <a:endParaRPr lang="en-US" sz="2400" b="1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33052" y="2382981"/>
              <a:ext cx="4488875" cy="63730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Convenient</a:t>
              </a:r>
              <a:endParaRPr lang="en-US" sz="2400" b="1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246906" y="2978727"/>
              <a:ext cx="4488876" cy="678872"/>
            </a:xfrm>
            <a:prstGeom prst="rect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Secure</a:t>
              </a:r>
              <a:endParaRPr lang="en-US" sz="2400" b="1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274619" y="1063605"/>
              <a:ext cx="4433454" cy="695922"/>
            </a:xfrm>
            <a:prstGeom prst="rect">
              <a:avLst/>
            </a:prstGeom>
            <a:grpFill/>
            <a:ln w="38100">
              <a:solidFill>
                <a:schemeClr val="accent1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+mj-lt"/>
                </a:rPr>
                <a:t>It is easy to use</a:t>
              </a:r>
              <a:endParaRPr lang="en-US" sz="2400" b="1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50463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9927" y="365125"/>
            <a:ext cx="10203873" cy="132556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		No bank account, no mobile? </a:t>
            </a:r>
            <a:br>
              <a:rPr lang="en-US" sz="3200" b="1" dirty="0" smtClean="0">
                <a:solidFill>
                  <a:schemeClr val="tx1"/>
                </a:solidFill>
              </a:rPr>
            </a:br>
            <a:r>
              <a:rPr lang="en-US" sz="3200" b="1" dirty="0" smtClean="0">
                <a:solidFill>
                  <a:schemeClr val="tx1"/>
                </a:solidFill>
              </a:rPr>
              <a:t> 			</a:t>
            </a:r>
            <a:r>
              <a:rPr lang="en-US" sz="3200" b="1" u="sng" dirty="0" smtClean="0">
                <a:solidFill>
                  <a:schemeClr val="tx1"/>
                </a:solidFill>
              </a:rPr>
              <a:t>You can still go digital</a:t>
            </a:r>
            <a:endParaRPr lang="en-US" sz="3200" b="1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0364" y="1981200"/>
            <a:ext cx="7453745" cy="2341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2202871" y="4505236"/>
            <a:ext cx="75368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b="1" dirty="0" smtClean="0"/>
              <a:t>Open a </a:t>
            </a:r>
            <a:r>
              <a:rPr lang="en-US" sz="2000" b="1" dirty="0" err="1" smtClean="0"/>
              <a:t>Jandhan</a:t>
            </a:r>
            <a:r>
              <a:rPr lang="en-US" sz="2000" b="1" dirty="0" smtClean="0"/>
              <a:t> account in the  nearest Bank – get </a:t>
            </a:r>
            <a:r>
              <a:rPr lang="en-US" sz="2000" b="1" dirty="0" err="1" smtClean="0"/>
              <a:t>RuPay</a:t>
            </a:r>
            <a:r>
              <a:rPr lang="en-US" sz="2000" b="1" dirty="0" smtClean="0"/>
              <a:t> card    			or</a:t>
            </a:r>
          </a:p>
          <a:p>
            <a:pPr>
              <a:buFont typeface="Wingdings" pitchFamily="2" charset="2"/>
              <a:buChar char="Ø"/>
            </a:pPr>
            <a:r>
              <a:rPr lang="en-US" sz="2000" b="1" dirty="0" smtClean="0"/>
              <a:t> Take a prepaid card from employer and PIN</a:t>
            </a:r>
          </a:p>
          <a:p>
            <a:r>
              <a:rPr lang="en-US" sz="2000" b="1" dirty="0" smtClean="0"/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1491" y="365125"/>
            <a:ext cx="10418618" cy="1325563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              Have a bank account, no mobile </a:t>
            </a:r>
            <a:br>
              <a:rPr lang="en-US" sz="3600" b="1" dirty="0" smtClean="0"/>
            </a:br>
            <a:r>
              <a:rPr lang="en-US" sz="3600" b="1" dirty="0" smtClean="0"/>
              <a:t>                   </a:t>
            </a:r>
            <a:r>
              <a:rPr lang="en-US" sz="3600" b="1" u="sng" dirty="0" smtClean="0"/>
              <a:t>You can still go   digital</a:t>
            </a:r>
            <a:endParaRPr lang="en-US" sz="3600" b="1" u="sng" dirty="0"/>
          </a:p>
        </p:txBody>
      </p:sp>
      <p:pic>
        <p:nvPicPr>
          <p:cNvPr id="2355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67346" y="2061657"/>
            <a:ext cx="6289963" cy="2349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496291" y="4959927"/>
            <a:ext cx="6525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b="1" dirty="0" smtClean="0"/>
              <a:t>Ask Bank to issue </a:t>
            </a:r>
            <a:r>
              <a:rPr lang="en-US" sz="2000" b="1" dirty="0" err="1" smtClean="0"/>
              <a:t>RuPay</a:t>
            </a:r>
            <a:r>
              <a:rPr lang="en-US" sz="2000" b="1" dirty="0" smtClean="0"/>
              <a:t> card</a:t>
            </a:r>
          </a:p>
          <a:p>
            <a:pPr>
              <a:buFont typeface="Wingdings" pitchFamily="2" charset="2"/>
              <a:buChar char="Ø"/>
            </a:pPr>
            <a:r>
              <a:rPr lang="en-US" sz="2000" b="1" dirty="0" smtClean="0"/>
              <a:t>Swipe your card  for all  purchases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           </a:t>
            </a:r>
            <a:r>
              <a:rPr lang="en-US" sz="3200" b="1" dirty="0" smtClean="0"/>
              <a:t>Have a bank account &amp; a smart phone? </a:t>
            </a:r>
            <a:br>
              <a:rPr lang="en-US" sz="3200" b="1" dirty="0" smtClean="0"/>
            </a:br>
            <a:r>
              <a:rPr lang="en-US" sz="3200" b="1" dirty="0" smtClean="0"/>
              <a:t>                               </a:t>
            </a:r>
            <a:r>
              <a:rPr lang="en-US" sz="3200" b="1" u="sng" dirty="0" smtClean="0"/>
              <a:t>You can go digital</a:t>
            </a:r>
            <a:endParaRPr lang="en-US" sz="3200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1371600" y="5126182"/>
            <a:ext cx="8104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000" dirty="0" smtClean="0"/>
              <a:t> </a:t>
            </a:r>
            <a:r>
              <a:rPr lang="en-US" sz="2000" b="1" dirty="0" smtClean="0"/>
              <a:t>Use  RuPay / Debit card – PoS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000" b="1" dirty="0" smtClean="0"/>
              <a:t>Use Mobile wallets</a:t>
            </a:r>
            <a:endParaRPr lang="en-US" sz="2000" b="1" dirty="0"/>
          </a:p>
        </p:txBody>
      </p:sp>
      <p:pic>
        <p:nvPicPr>
          <p:cNvPr id="2150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52255" y="1939636"/>
            <a:ext cx="6206835" cy="296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7127" y="748145"/>
            <a:ext cx="6470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  			</a:t>
            </a:r>
            <a:r>
              <a:rPr lang="en-US" sz="3600" b="1" u="sng" dirty="0" smtClean="0"/>
              <a:t>Students </a:t>
            </a:r>
            <a:endParaRPr lang="en-US" sz="3600" b="1" u="sng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703753" y="1931406"/>
          <a:ext cx="8202247" cy="3568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02247"/>
              </a:tblGrid>
              <a:tr h="892212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Understand /adopt</a:t>
                      </a:r>
                      <a:r>
                        <a:rPr lang="en-US" sz="2000" b="1" baseline="0" dirty="0" smtClean="0"/>
                        <a:t> all the cashless modes of payments</a:t>
                      </a:r>
                      <a:endParaRPr lang="en-US" sz="2000" b="1" dirty="0"/>
                    </a:p>
                  </a:txBody>
                  <a:tcPr/>
                </a:tc>
              </a:tr>
              <a:tr h="892212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Train own family in using cashless modes</a:t>
                      </a:r>
                      <a:endParaRPr lang="en-US" sz="2000" b="1" dirty="0"/>
                    </a:p>
                  </a:txBody>
                  <a:tcPr/>
                </a:tc>
              </a:tr>
              <a:tr h="892212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Adopt</a:t>
                      </a:r>
                      <a:r>
                        <a:rPr lang="en-US" sz="2000" b="1" baseline="0" dirty="0" smtClean="0"/>
                        <a:t> 10 households and  teach them digital payments </a:t>
                      </a:r>
                      <a:endParaRPr lang="en-US" sz="2000" b="1" dirty="0"/>
                    </a:p>
                  </a:txBody>
                  <a:tcPr/>
                </a:tc>
              </a:tr>
              <a:tr h="892212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Register as Volunteer on  http:mhrd.gov.in/</a:t>
                      </a:r>
                      <a:r>
                        <a:rPr lang="en-US" sz="2000" b="1" dirty="0" err="1" smtClean="0"/>
                        <a:t>vabhiyaan</a:t>
                      </a:r>
                      <a:r>
                        <a:rPr lang="en-US" sz="2000" b="1" dirty="0" smtClean="0"/>
                        <a:t>/</a:t>
                      </a:r>
                      <a:endParaRPr lang="en-US" sz="20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</a:t>
            </a:r>
            <a:r>
              <a:rPr lang="en-US" u="sng" dirty="0" smtClean="0"/>
              <a:t>Getting a Bank Card</a:t>
            </a:r>
            <a:endParaRPr lang="en-US" u="sng" dirty="0"/>
          </a:p>
        </p:txBody>
      </p:sp>
      <p:pic>
        <p:nvPicPr>
          <p:cNvPr id="696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67508" y="1828800"/>
            <a:ext cx="10245969" cy="4103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345" y="392834"/>
            <a:ext cx="10515600" cy="1325563"/>
          </a:xfrm>
        </p:spPr>
        <p:txBody>
          <a:bodyPr/>
          <a:lstStyle/>
          <a:p>
            <a:r>
              <a:rPr lang="en-US" u="sng" dirty="0" smtClean="0"/>
              <a:t>Points of Sale (</a:t>
            </a:r>
            <a:r>
              <a:rPr lang="en-US" u="sng" dirty="0" err="1" smtClean="0"/>
              <a:t>PoS</a:t>
            </a:r>
            <a:r>
              <a:rPr lang="en-US" u="sng" dirty="0" smtClean="0"/>
              <a:t>) &amp; Cards steps</a:t>
            </a:r>
            <a:endParaRPr lang="en-US" u="sng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154" y="1676401"/>
            <a:ext cx="9750051" cy="4530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</a:t>
            </a:r>
            <a:endParaRPr lang="en-US" sz="3600" b="1" u="sng" dirty="0"/>
          </a:p>
        </p:txBody>
      </p:sp>
      <p:pic>
        <p:nvPicPr>
          <p:cNvPr id="675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71207" y="4304045"/>
            <a:ext cx="8965927" cy="227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7811" y="894233"/>
            <a:ext cx="8204023" cy="2230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3579309" y="3255909"/>
            <a:ext cx="510703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  <a:tileRect/>
                </a:gradFill>
                <a:ea typeface="+mj-ea"/>
                <a:cs typeface="+mj-cs"/>
              </a:rPr>
              <a:t> </a:t>
            </a:r>
            <a:r>
              <a:rPr lang="en-US" sz="3600" b="1" u="sng" dirty="0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  <a:tileRect/>
                </a:gradFill>
                <a:ea typeface="+mj-ea"/>
                <a:cs typeface="+mj-cs"/>
              </a:rPr>
              <a:t>Required for  Activation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6079</TotalTime>
  <Words>419</Words>
  <Application>Microsoft Office PowerPoint</Application>
  <PresentationFormat>Custom</PresentationFormat>
  <Paragraphs>61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Depth</vt:lpstr>
      <vt:lpstr>Slide 1</vt:lpstr>
      <vt:lpstr>Slide 2</vt:lpstr>
      <vt:lpstr>  No bank account, no mobile?      You can still go digital</vt:lpstr>
      <vt:lpstr>              Have a bank account, no mobile                     You can still go   digital</vt:lpstr>
      <vt:lpstr>           Have a bank account &amp; a smart phone?                                 You can go digital</vt:lpstr>
      <vt:lpstr>Slide 6</vt:lpstr>
      <vt:lpstr>           Getting a Bank Card</vt:lpstr>
      <vt:lpstr>Points of Sale (PoS) &amp; Cards steps</vt:lpstr>
      <vt:lpstr>  </vt:lpstr>
      <vt:lpstr>                      Registration </vt:lpstr>
      <vt:lpstr>Slide 11</vt:lpstr>
      <vt:lpstr>Slide 12</vt:lpstr>
      <vt:lpstr>              </vt:lpstr>
      <vt:lpstr>    Using Wallets</vt:lpstr>
      <vt:lpstr>      Types of PoS</vt:lpstr>
      <vt:lpstr>   Physical PoS</vt:lpstr>
      <vt:lpstr>     V- PoS</vt:lpstr>
      <vt:lpstr>       Must Do Practices</vt:lpstr>
      <vt:lpstr>      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TechiesNest</dc:creator>
  <cp:lastModifiedBy>rguktac2</cp:lastModifiedBy>
  <cp:revision>386</cp:revision>
  <dcterms:created xsi:type="dcterms:W3CDTF">2015-02-03T12:59:59Z</dcterms:created>
  <dcterms:modified xsi:type="dcterms:W3CDTF">2017-01-06T11:23:24Z</dcterms:modified>
</cp:coreProperties>
</file>